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14"/>
  </p:notesMasterIdLst>
  <p:handoutMasterIdLst>
    <p:handoutMasterId r:id="rId15"/>
  </p:handoutMasterIdLst>
  <p:sldIdLst>
    <p:sldId id="1016" r:id="rId2"/>
    <p:sldId id="1135" r:id="rId3"/>
    <p:sldId id="1137" r:id="rId4"/>
    <p:sldId id="1139" r:id="rId5"/>
    <p:sldId id="1147" r:id="rId6"/>
    <p:sldId id="1145" r:id="rId7"/>
    <p:sldId id="1140" r:id="rId8"/>
    <p:sldId id="1141" r:id="rId9"/>
    <p:sldId id="1144" r:id="rId10"/>
    <p:sldId id="1148" r:id="rId11"/>
    <p:sldId id="1149" r:id="rId12"/>
    <p:sldId id="1125" r:id="rId13"/>
  </p:sldIdLst>
  <p:sldSz cx="9144000" cy="6858000" type="screen4x3"/>
  <p:notesSz cx="7010400" cy="92964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3" autoAdjust="0"/>
  </p:normalViewPr>
  <p:slideViewPr>
    <p:cSldViewPr snapToGrid="0">
      <p:cViewPr varScale="1">
        <p:scale>
          <a:sx n="67" d="100"/>
          <a:sy n="67" d="100"/>
        </p:scale>
        <p:origin x="8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57231193558543E-2"/>
          <c:y val="3.6519269341511555E-2"/>
          <c:w val="0.91203038840328499"/>
          <c:h val="0.66521739130434798"/>
        </c:manualLayout>
      </c:layout>
      <c:barChart>
        <c:barDir val="col"/>
        <c:grouping val="clustered"/>
        <c:varyColors val="0"/>
        <c:ser>
          <c:idx val="0"/>
          <c:order val="0"/>
          <c:tx>
            <c:strRef>
              <c:f>Sheet1!$A$2</c:f>
              <c:strCache>
                <c:ptCount val="1"/>
                <c:pt idx="0">
                  <c:v>Total</c:v>
                </c:pt>
              </c:strCache>
            </c:strRef>
          </c:tx>
          <c:spPr>
            <a:solidFill>
              <a:srgbClr val="63AAFE"/>
            </a:solidFill>
            <a:ln w="25400">
              <a:noFill/>
            </a:ln>
          </c:spPr>
          <c:invertIfNegative val="0"/>
          <c:dLbls>
            <c:dLbl>
              <c:idx val="7"/>
              <c:layout>
                <c:manualLayout>
                  <c:x val="4.2372881355932316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Sheet1!$B$1:$AB$1</c:f>
              <c:strCache>
                <c:ptCount val="27"/>
                <c:pt idx="0">
                  <c:v>AES10/SMC28</c:v>
                </c:pt>
                <c:pt idx="1">
                  <c:v>AP03/MTT17</c:v>
                </c:pt>
                <c:pt idx="2">
                  <c:v>C16/EMB18-AUS</c:v>
                </c:pt>
                <c:pt idx="3">
                  <c:v>C16 SA</c:v>
                </c:pt>
                <c:pt idx="4">
                  <c:v>CAS4/SSC37</c:v>
                </c:pt>
                <c:pt idx="5">
                  <c:v>CEDA44</c:v>
                </c:pt>
                <c:pt idx="6">
                  <c:v>COM19/SP01-AUS</c:v>
                </c:pt>
                <c:pt idx="7">
                  <c:v>COM19/SP01 SA</c:v>
                </c:pt>
                <c:pt idx="8">
                  <c:v>CTCN</c:v>
                </c:pt>
                <c:pt idx="9">
                  <c:v>CMPT21</c:v>
                </c:pt>
                <c:pt idx="10">
                  <c:v>E25</c:v>
                </c:pt>
                <c:pt idx="11">
                  <c:v>ED15</c:v>
                </c:pt>
                <c:pt idx="12">
                  <c:v>EMC27</c:v>
                </c:pt>
                <c:pt idx="13">
                  <c:v>EMB18</c:v>
                </c:pt>
                <c:pt idx="14">
                  <c:v>IM09</c:v>
                </c:pt>
                <c:pt idx="15">
                  <c:v>LM-AUS</c:v>
                </c:pt>
                <c:pt idx="16">
                  <c:v>LM-SA</c:v>
                </c:pt>
                <c:pt idx="17">
                  <c:v>PI31/PEL35/IE13/IA34</c:v>
                </c:pt>
                <c:pt idx="18">
                  <c:v>PE31-SA</c:v>
                </c:pt>
                <c:pt idx="19">
                  <c:v>PHO36</c:v>
                </c:pt>
                <c:pt idx="20">
                  <c:v>PSE43</c:v>
                </c:pt>
                <c:pt idx="21">
                  <c:v>SEN39</c:v>
                </c:pt>
                <c:pt idx="22">
                  <c:v>TM14-AUS</c:v>
                </c:pt>
                <c:pt idx="23">
                  <c:v>TM14-SA</c:v>
                </c:pt>
                <c:pt idx="24">
                  <c:v>WIE</c:v>
                </c:pt>
                <c:pt idx="25">
                  <c:v>YP</c:v>
                </c:pt>
                <c:pt idx="26">
                  <c:v>Section</c:v>
                </c:pt>
              </c:strCache>
            </c:strRef>
          </c:cat>
          <c:val>
            <c:numRef>
              <c:f>Sheet1!$B$2:$AB$2</c:f>
              <c:numCache>
                <c:formatCode>General</c:formatCode>
                <c:ptCount val="27"/>
                <c:pt idx="0">
                  <c:v>10</c:v>
                </c:pt>
                <c:pt idx="1">
                  <c:v>16</c:v>
                </c:pt>
                <c:pt idx="2">
                  <c:v>15</c:v>
                </c:pt>
                <c:pt idx="3">
                  <c:v>10</c:v>
                </c:pt>
                <c:pt idx="4">
                  <c:v>17</c:v>
                </c:pt>
                <c:pt idx="5">
                  <c:v>5</c:v>
                </c:pt>
                <c:pt idx="6">
                  <c:v>23</c:v>
                </c:pt>
                <c:pt idx="7">
                  <c:v>8</c:v>
                </c:pt>
                <c:pt idx="8">
                  <c:v>17</c:v>
                </c:pt>
                <c:pt idx="9">
                  <c:v>0</c:v>
                </c:pt>
                <c:pt idx="10">
                  <c:v>0</c:v>
                </c:pt>
                <c:pt idx="11">
                  <c:v>4</c:v>
                </c:pt>
                <c:pt idx="12">
                  <c:v>8</c:v>
                </c:pt>
                <c:pt idx="13">
                  <c:v>1</c:v>
                </c:pt>
                <c:pt idx="14">
                  <c:v>0</c:v>
                </c:pt>
                <c:pt idx="15">
                  <c:v>13</c:v>
                </c:pt>
                <c:pt idx="16">
                  <c:v>9</c:v>
                </c:pt>
                <c:pt idx="17">
                  <c:v>29</c:v>
                </c:pt>
                <c:pt idx="18">
                  <c:v>9</c:v>
                </c:pt>
                <c:pt idx="19">
                  <c:v>3</c:v>
                </c:pt>
                <c:pt idx="20">
                  <c:v>2</c:v>
                </c:pt>
                <c:pt idx="21">
                  <c:v>0</c:v>
                </c:pt>
                <c:pt idx="22">
                  <c:v>2</c:v>
                </c:pt>
                <c:pt idx="23">
                  <c:v>2</c:v>
                </c:pt>
                <c:pt idx="24">
                  <c:v>3</c:v>
                </c:pt>
                <c:pt idx="25">
                  <c:v>3</c:v>
                </c:pt>
                <c:pt idx="26">
                  <c:v>56</c:v>
                </c:pt>
              </c:numCache>
            </c:numRef>
          </c:val>
        </c:ser>
        <c:ser>
          <c:idx val="1"/>
          <c:order val="1"/>
          <c:tx>
            <c:strRef>
              <c:f>Sheet1!$A$3</c:f>
              <c:strCache>
                <c:ptCount val="1"/>
                <c:pt idx="0">
                  <c:v>Technical</c:v>
                </c:pt>
              </c:strCache>
            </c:strRef>
          </c:tx>
          <c:invertIfNegative val="0"/>
          <c:cat>
            <c:strRef>
              <c:f>Sheet1!$B$1:$AB$1</c:f>
              <c:strCache>
                <c:ptCount val="27"/>
                <c:pt idx="0">
                  <c:v>AES10/SMC28</c:v>
                </c:pt>
                <c:pt idx="1">
                  <c:v>AP03/MTT17</c:v>
                </c:pt>
                <c:pt idx="2">
                  <c:v>C16/EMB18-AUS</c:v>
                </c:pt>
                <c:pt idx="3">
                  <c:v>C16 SA</c:v>
                </c:pt>
                <c:pt idx="4">
                  <c:v>CAS4/SSC37</c:v>
                </c:pt>
                <c:pt idx="5">
                  <c:v>CEDA44</c:v>
                </c:pt>
                <c:pt idx="6">
                  <c:v>COM19/SP01-AUS</c:v>
                </c:pt>
                <c:pt idx="7">
                  <c:v>COM19/SP01 SA</c:v>
                </c:pt>
                <c:pt idx="8">
                  <c:v>CTCN</c:v>
                </c:pt>
                <c:pt idx="9">
                  <c:v>CMPT21</c:v>
                </c:pt>
                <c:pt idx="10">
                  <c:v>E25</c:v>
                </c:pt>
                <c:pt idx="11">
                  <c:v>ED15</c:v>
                </c:pt>
                <c:pt idx="12">
                  <c:v>EMC27</c:v>
                </c:pt>
                <c:pt idx="13">
                  <c:v>EMB18</c:v>
                </c:pt>
                <c:pt idx="14">
                  <c:v>IM09</c:v>
                </c:pt>
                <c:pt idx="15">
                  <c:v>LM-AUS</c:v>
                </c:pt>
                <c:pt idx="16">
                  <c:v>LM-SA</c:v>
                </c:pt>
                <c:pt idx="17">
                  <c:v>PI31/PEL35/IE13/IA34</c:v>
                </c:pt>
                <c:pt idx="18">
                  <c:v>PE31-SA</c:v>
                </c:pt>
                <c:pt idx="19">
                  <c:v>PHO36</c:v>
                </c:pt>
                <c:pt idx="20">
                  <c:v>PSE43</c:v>
                </c:pt>
                <c:pt idx="21">
                  <c:v>SEN39</c:v>
                </c:pt>
                <c:pt idx="22">
                  <c:v>TM14-AUS</c:v>
                </c:pt>
                <c:pt idx="23">
                  <c:v>TM14-SA</c:v>
                </c:pt>
                <c:pt idx="24">
                  <c:v>WIE</c:v>
                </c:pt>
                <c:pt idx="25">
                  <c:v>YP</c:v>
                </c:pt>
                <c:pt idx="26">
                  <c:v>Section</c:v>
                </c:pt>
              </c:strCache>
            </c:strRef>
          </c:cat>
          <c:val>
            <c:numRef>
              <c:f>Sheet1!$B$3:$AB$3</c:f>
              <c:numCache>
                <c:formatCode>General</c:formatCode>
                <c:ptCount val="27"/>
                <c:pt idx="0">
                  <c:v>8</c:v>
                </c:pt>
                <c:pt idx="1">
                  <c:v>16</c:v>
                </c:pt>
                <c:pt idx="2">
                  <c:v>11</c:v>
                </c:pt>
                <c:pt idx="3">
                  <c:v>10</c:v>
                </c:pt>
                <c:pt idx="4">
                  <c:v>15</c:v>
                </c:pt>
                <c:pt idx="5">
                  <c:v>3</c:v>
                </c:pt>
                <c:pt idx="6">
                  <c:v>17</c:v>
                </c:pt>
                <c:pt idx="7">
                  <c:v>4</c:v>
                </c:pt>
                <c:pt idx="8">
                  <c:v>7</c:v>
                </c:pt>
                <c:pt idx="9">
                  <c:v>0</c:v>
                </c:pt>
                <c:pt idx="10">
                  <c:v>0</c:v>
                </c:pt>
                <c:pt idx="11">
                  <c:v>4</c:v>
                </c:pt>
                <c:pt idx="12">
                  <c:v>7</c:v>
                </c:pt>
                <c:pt idx="13">
                  <c:v>1</c:v>
                </c:pt>
                <c:pt idx="14">
                  <c:v>0</c:v>
                </c:pt>
                <c:pt idx="15">
                  <c:v>6</c:v>
                </c:pt>
                <c:pt idx="16">
                  <c:v>0</c:v>
                </c:pt>
                <c:pt idx="17">
                  <c:v>15</c:v>
                </c:pt>
                <c:pt idx="18">
                  <c:v>9</c:v>
                </c:pt>
                <c:pt idx="19">
                  <c:v>3</c:v>
                </c:pt>
                <c:pt idx="20">
                  <c:v>2</c:v>
                </c:pt>
                <c:pt idx="21">
                  <c:v>0</c:v>
                </c:pt>
                <c:pt idx="22">
                  <c:v>0</c:v>
                </c:pt>
                <c:pt idx="23">
                  <c:v>2</c:v>
                </c:pt>
                <c:pt idx="24">
                  <c:v>3</c:v>
                </c:pt>
                <c:pt idx="25">
                  <c:v>0</c:v>
                </c:pt>
                <c:pt idx="26">
                  <c:v>5</c:v>
                </c:pt>
              </c:numCache>
            </c:numRef>
          </c:val>
        </c:ser>
        <c:dLbls>
          <c:showLegendKey val="0"/>
          <c:showVal val="0"/>
          <c:showCatName val="0"/>
          <c:showSerName val="0"/>
          <c:showPercent val="0"/>
          <c:showBubbleSize val="0"/>
        </c:dLbls>
        <c:gapWidth val="150"/>
        <c:axId val="375894432"/>
        <c:axId val="375894824"/>
      </c:barChart>
      <c:catAx>
        <c:axId val="375894432"/>
        <c:scaling>
          <c:orientation val="minMax"/>
        </c:scaling>
        <c:delete val="0"/>
        <c:axPos val="b"/>
        <c:numFmt formatCode="General" sourceLinked="1"/>
        <c:majorTickMark val="out"/>
        <c:min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375894824"/>
        <c:crosses val="autoZero"/>
        <c:auto val="1"/>
        <c:lblAlgn val="ctr"/>
        <c:lblOffset val="100"/>
        <c:tickLblSkip val="1"/>
        <c:tickMarkSkip val="1"/>
        <c:noMultiLvlLbl val="0"/>
      </c:catAx>
      <c:valAx>
        <c:axId val="375894824"/>
        <c:scaling>
          <c:orientation val="minMax"/>
        </c:scaling>
        <c:delete val="0"/>
        <c:axPos val="l"/>
        <c:majorGridlines>
          <c:spPr>
            <a:ln w="3184">
              <a:solidFill>
                <a:srgbClr val="000000"/>
              </a:solidFill>
              <a:prstDash val="solid"/>
            </a:ln>
          </c:spPr>
        </c:majorGridlines>
        <c:numFmt formatCode="General" sourceLinked="1"/>
        <c:majorTickMark val="out"/>
        <c:min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375894432"/>
        <c:crosses val="autoZero"/>
        <c:crossBetween val="between"/>
      </c:valAx>
      <c:spPr>
        <a:noFill/>
        <a:ln w="25400">
          <a:noFill/>
        </a:ln>
      </c:spPr>
    </c:plotArea>
    <c:legend>
      <c:legendPos val="t"/>
      <c:layout>
        <c:manualLayout>
          <c:xMode val="edge"/>
          <c:yMode val="edge"/>
          <c:x val="0.28551014279994696"/>
          <c:y val="9.7701157162504507E-3"/>
          <c:w val="0.50085624360514303"/>
          <c:h val="8.3446372797752605E-2"/>
        </c:manualLayout>
      </c:layout>
      <c:overlay val="0"/>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76809"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76809"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extLst>
      <p:ext uri="{BB962C8B-B14F-4D97-AF65-F5344CB8AC3E}">
        <p14:creationId xmlns:p14="http://schemas.microsoft.com/office/powerpoint/2010/main" val="401153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72029" y="0"/>
            <a:ext cx="3038371"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5252" y="4414519"/>
            <a:ext cx="5139898" cy="4184016"/>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extLst>
      <p:ext uri="{BB962C8B-B14F-4D97-AF65-F5344CB8AC3E}">
        <p14:creationId xmlns:p14="http://schemas.microsoft.com/office/powerpoint/2010/main" val="3433433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90625" y="695325"/>
            <a:ext cx="4629150" cy="3471863"/>
          </a:xfrm>
          <a:ln/>
        </p:spPr>
      </p:sp>
      <p:sp>
        <p:nvSpPr>
          <p:cNvPr id="1389571" name="Rectangle 3"/>
          <p:cNvSpPr>
            <a:spLocks noGrp="1" noChangeArrowheads="1"/>
          </p:cNvSpPr>
          <p:nvPr>
            <p:ph type="body" idx="1"/>
          </p:nvPr>
        </p:nvSpPr>
        <p:spPr>
          <a:xfrm>
            <a:off x="935252" y="4398623"/>
            <a:ext cx="5139898" cy="4166529"/>
          </a:xfrm>
        </p:spPr>
        <p:txBody>
          <a:bodyPr/>
          <a:lstStyle/>
          <a:p>
            <a:endParaRPr lang="zh-CN" altLang="en-US">
              <a:ea typeface="SimSun" pitchFamily="2" charset="-122"/>
              <a:cs typeface="SimSun" pitchFamily="2" charset="-122"/>
            </a:endParaRPr>
          </a:p>
        </p:txBody>
      </p:sp>
    </p:spTree>
    <p:extLst>
      <p:ext uri="{BB962C8B-B14F-4D97-AF65-F5344CB8AC3E}">
        <p14:creationId xmlns:p14="http://schemas.microsoft.com/office/powerpoint/2010/main" val="2798886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extLst>
      <p:ext uri="{BB962C8B-B14F-4D97-AF65-F5344CB8AC3E}">
        <p14:creationId xmlns:p14="http://schemas.microsoft.com/office/powerpoint/2010/main" val="190065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90625" y="695325"/>
            <a:ext cx="4629150" cy="3471863"/>
          </a:xfrm>
          <a:ln/>
        </p:spPr>
      </p:sp>
      <p:sp>
        <p:nvSpPr>
          <p:cNvPr id="1972227" name="Rectangle 3"/>
          <p:cNvSpPr>
            <a:spLocks noGrp="1" noChangeArrowheads="1"/>
          </p:cNvSpPr>
          <p:nvPr>
            <p:ph type="body" idx="1"/>
          </p:nvPr>
        </p:nvSpPr>
        <p:spPr>
          <a:xfrm>
            <a:off x="935252" y="4398623"/>
            <a:ext cx="5139898" cy="4166529"/>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extLst>
      <p:ext uri="{BB962C8B-B14F-4D97-AF65-F5344CB8AC3E}">
        <p14:creationId xmlns:p14="http://schemas.microsoft.com/office/powerpoint/2010/main" val="1842564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a:t>
            </a:r>
            <a:r>
              <a:rPr lang="en-US" altLang="zh-CN" sz="4400" dirty="0" smtClean="0">
                <a:effectLst>
                  <a:outerShdw blurRad="38100" dist="38100" dir="2700000" algn="tl">
                    <a:srgbClr val="DDDDDD"/>
                  </a:outerShdw>
                </a:effectLst>
                <a:ea typeface="SimSun" pitchFamily="2" charset="-122"/>
                <a:cs typeface="SimSun" pitchFamily="2" charset="-122"/>
              </a:rPr>
              <a:t>Secretary Report</a:t>
            </a:r>
            <a:br>
              <a:rPr lang="en-US" altLang="zh-CN" sz="4400" dirty="0" smtClean="0">
                <a:effectLst>
                  <a:outerShdw blurRad="38100" dist="38100" dir="2700000" algn="tl">
                    <a:srgbClr val="DDDDDD"/>
                  </a:outerShdw>
                </a:effectLst>
                <a:ea typeface="SimSun" pitchFamily="2" charset="-122"/>
                <a:cs typeface="SimSun" pitchFamily="2" charset="-122"/>
              </a:rPr>
            </a:br>
            <a:r>
              <a:rPr lang="en-US" altLang="zh-CN" sz="4400" dirty="0" smtClean="0">
                <a:effectLst>
                  <a:outerShdw blurRad="38100" dist="38100" dir="2700000" algn="tl">
                    <a:srgbClr val="DDDDDD"/>
                  </a:outerShdw>
                </a:effectLst>
                <a:ea typeface="SimSun" pitchFamily="2" charset="-122"/>
                <a:cs typeface="SimSun" pitchFamily="2" charset="-122"/>
              </a:rPr>
              <a:t>Don Drumtra </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IEEE </a:t>
            </a:r>
            <a:r>
              <a:rPr lang="en-US" altLang="zh-CN" b="0" dirty="0">
                <a:ea typeface="SimSun" pitchFamily="2" charset="-122"/>
                <a:cs typeface="SimSun" pitchFamily="2" charset="-122"/>
              </a:rPr>
              <a:t>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Spring ExCom Meeting</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21January 2017</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a:t>
            </a:r>
            <a:r>
              <a:rPr lang="en-US" smtClean="0"/>
              <a:t>Reporting Status</a:t>
            </a:r>
            <a:endParaRPr lang="en-US" dirty="0"/>
          </a:p>
        </p:txBody>
      </p:sp>
      <p:sp>
        <p:nvSpPr>
          <p:cNvPr id="3" name="Content Placeholder 2"/>
          <p:cNvSpPr>
            <a:spLocks noGrp="1"/>
          </p:cNvSpPr>
          <p:nvPr>
            <p:ph idx="1"/>
          </p:nvPr>
        </p:nvSpPr>
        <p:spPr/>
        <p:txBody>
          <a:bodyPr/>
          <a:lstStyle/>
          <a:p>
            <a:r>
              <a:rPr lang="en-US" dirty="0" smtClean="0"/>
              <a:t>Not yet complete</a:t>
            </a:r>
          </a:p>
          <a:p>
            <a:pPr lvl="1"/>
            <a:r>
              <a:rPr lang="en-US" dirty="0" smtClean="0"/>
              <a:t>Officer Reporting requires member numbers</a:t>
            </a:r>
          </a:p>
          <a:p>
            <a:pPr lvl="1"/>
            <a:r>
              <a:rPr lang="en-US" dirty="0" smtClean="0"/>
              <a:t>SAMIEEE is a good source for them but.</a:t>
            </a:r>
          </a:p>
          <a:p>
            <a:pPr lvl="1"/>
            <a:r>
              <a:rPr lang="en-US" dirty="0" smtClean="0"/>
              <a:t>SAMIEEE requires exact name match. </a:t>
            </a:r>
          </a:p>
          <a:p>
            <a:r>
              <a:rPr lang="en-US" dirty="0" smtClean="0"/>
              <a:t> Our network is inefficient</a:t>
            </a:r>
          </a:p>
          <a:p>
            <a:pPr lvl="1"/>
            <a:r>
              <a:rPr lang="en-US" dirty="0" smtClean="0"/>
              <a:t>Chapter chair to section vice chair to section secretary.</a:t>
            </a:r>
          </a:p>
          <a:p>
            <a:r>
              <a:rPr lang="en-US" dirty="0" smtClean="0"/>
              <a:t>Rejects go back and forth</a:t>
            </a:r>
          </a:p>
          <a:p>
            <a:pPr lvl="1"/>
            <a:r>
              <a:rPr lang="en-US" dirty="0" smtClean="0"/>
              <a:t>Expired membership, or society, wrong member, exceeds term limits, grade mismatch,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Fix the Problem?</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Reporting</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extLst>
              <p:ext uri="{D42A27DB-BD31-4B8C-83A1-F6EECF244321}">
                <p14:modId xmlns:p14="http://schemas.microsoft.com/office/powerpoint/2010/main" val="443515623"/>
              </p:ext>
            </p:extLst>
          </p:nvPr>
        </p:nvGraphicFramePr>
        <p:xfrm>
          <a:off x="0" y="1237129"/>
          <a:ext cx="8991600" cy="51995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with the Most Reports</a:t>
            </a:r>
            <a:endParaRPr lang="en-US" dirty="0"/>
          </a:p>
        </p:txBody>
      </p:sp>
      <p:sp>
        <p:nvSpPr>
          <p:cNvPr id="3" name="Content Placeholder 2"/>
          <p:cNvSpPr>
            <a:spLocks noGrp="1"/>
          </p:cNvSpPr>
          <p:nvPr>
            <p:ph idx="1"/>
          </p:nvPr>
        </p:nvSpPr>
        <p:spPr>
          <a:xfrm>
            <a:off x="477079" y="1676400"/>
            <a:ext cx="7964557" cy="4114800"/>
          </a:xfrm>
        </p:spPr>
        <p:txBody>
          <a:bodyPr/>
          <a:lstStyle/>
          <a:p>
            <a:r>
              <a:rPr lang="en-US" dirty="0" smtClean="0"/>
              <a:t>Most reports from regular chapters</a:t>
            </a:r>
            <a:r>
              <a:rPr lang="en-US" sz="2400" dirty="0" smtClean="0"/>
              <a:t>   </a:t>
            </a:r>
            <a:r>
              <a:rPr lang="en-US" sz="2000" dirty="0" smtClean="0"/>
              <a:t>(Total/Tech)</a:t>
            </a:r>
          </a:p>
          <a:p>
            <a:pPr lvl="1"/>
            <a:r>
              <a:rPr lang="en-US" sz="2000" b="1" dirty="0" smtClean="0">
                <a:solidFill>
                  <a:schemeClr val="accent5">
                    <a:lumMod val="50000"/>
                  </a:schemeClr>
                </a:solidFill>
              </a:rPr>
              <a:t>PI31/PEL35/IE13/IA34:  29/15</a:t>
            </a:r>
          </a:p>
          <a:p>
            <a:pPr lvl="1"/>
            <a:r>
              <a:rPr lang="en-US" sz="2000" b="1" dirty="0" smtClean="0">
                <a:solidFill>
                  <a:schemeClr val="accent5">
                    <a:lumMod val="50000"/>
                  </a:schemeClr>
                </a:solidFill>
              </a:rPr>
              <a:t>CAS04/SSC37:               23/17</a:t>
            </a:r>
          </a:p>
          <a:p>
            <a:pPr lvl="1"/>
            <a:r>
              <a:rPr lang="en-US" sz="2000" b="1" dirty="0" smtClean="0">
                <a:solidFill>
                  <a:srgbClr val="009900"/>
                </a:solidFill>
              </a:rPr>
              <a:t>AP03/MTT17:                  17/15</a:t>
            </a:r>
          </a:p>
          <a:p>
            <a:pPr lvl="1">
              <a:buNone/>
            </a:pPr>
            <a:endParaRPr lang="en-US" sz="2000" b="1" dirty="0" smtClean="0">
              <a:solidFill>
                <a:srgbClr val="009900"/>
              </a:solidFill>
            </a:endParaRPr>
          </a:p>
          <a:p>
            <a:r>
              <a:rPr lang="en-US" dirty="0" smtClean="0"/>
              <a:t>Most reports from special chapters</a:t>
            </a:r>
          </a:p>
          <a:p>
            <a:pPr>
              <a:buNone/>
            </a:pPr>
            <a:r>
              <a:rPr lang="en-US" sz="2000" dirty="0" smtClean="0"/>
              <a:t>	(Affinity groups and council chapters)</a:t>
            </a:r>
          </a:p>
          <a:p>
            <a:pPr marL="742950" lvl="2" indent="-342900"/>
            <a:r>
              <a:rPr lang="en-US" b="1" dirty="0" smtClean="0">
                <a:solidFill>
                  <a:srgbClr val="009900"/>
                </a:solidFill>
              </a:rPr>
              <a:t>CTCN:                               17/7</a:t>
            </a:r>
          </a:p>
          <a:p>
            <a:pPr marL="742950" lvl="2" indent="-342900"/>
            <a:endParaRPr lang="en-US" b="1" dirty="0" smtClean="0">
              <a:solidFill>
                <a:srgbClr val="009900"/>
              </a:solidFill>
            </a:endParaRPr>
          </a:p>
          <a:p>
            <a:pPr marL="742950" lvl="2" indent="-342900"/>
            <a:endParaRPr lang="en-US" b="1" dirty="0" smtClean="0">
              <a:solidFill>
                <a:srgbClr val="009900"/>
              </a:solidFill>
            </a:endParaRPr>
          </a:p>
          <a:p>
            <a:pPr marL="742950" lvl="2" indent="-342900"/>
            <a:endParaRPr lang="en-US" b="1" dirty="0" smtClean="0">
              <a:solidFill>
                <a:srgbClr val="009900"/>
              </a:solidFill>
            </a:endParaRPr>
          </a:p>
          <a:p>
            <a:pPr lvl="1">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3385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with No Reports</a:t>
            </a:r>
            <a:endParaRPr lang="en-US" dirty="0"/>
          </a:p>
        </p:txBody>
      </p:sp>
      <p:sp>
        <p:nvSpPr>
          <p:cNvPr id="3" name="Content Placeholder 2"/>
          <p:cNvSpPr>
            <a:spLocks noGrp="1"/>
          </p:cNvSpPr>
          <p:nvPr>
            <p:ph idx="1"/>
          </p:nvPr>
        </p:nvSpPr>
        <p:spPr>
          <a:xfrm>
            <a:off x="801757" y="1914940"/>
            <a:ext cx="7772400" cy="2935357"/>
          </a:xfrm>
        </p:spPr>
        <p:txBody>
          <a:bodyPr/>
          <a:lstStyle/>
          <a:p>
            <a:r>
              <a:rPr lang="en-US" dirty="0" smtClean="0"/>
              <a:t>No reports from regular chapters</a:t>
            </a:r>
          </a:p>
          <a:p>
            <a:pPr lvl="1"/>
            <a:r>
              <a:rPr lang="en-US" b="1" dirty="0" smtClean="0">
                <a:solidFill>
                  <a:srgbClr val="FF0000"/>
                </a:solidFill>
              </a:rPr>
              <a:t>CMPT21, E25, IM09, </a:t>
            </a:r>
          </a:p>
          <a:p>
            <a:pPr lvl="1">
              <a:buNone/>
            </a:pPr>
            <a:endParaRPr lang="en-US" dirty="0" smtClean="0"/>
          </a:p>
          <a:p>
            <a:r>
              <a:rPr lang="en-US" dirty="0" smtClean="0"/>
              <a:t>No reports from special chapters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4" y="509587"/>
            <a:ext cx="8458199" cy="1143000"/>
          </a:xfrm>
        </p:spPr>
        <p:txBody>
          <a:bodyPr/>
          <a:lstStyle/>
          <a:p>
            <a:r>
              <a:rPr lang="en-US" dirty="0" smtClean="0"/>
              <a:t>Minimum Meetings for $200</a:t>
            </a:r>
            <a:br>
              <a:rPr lang="en-US" dirty="0" smtClean="0"/>
            </a:br>
            <a:r>
              <a:rPr lang="en-US" dirty="0" smtClean="0"/>
              <a:t>Rebate</a:t>
            </a:r>
            <a:endParaRPr lang="en-US" dirty="0"/>
          </a:p>
        </p:txBody>
      </p:sp>
      <p:sp>
        <p:nvSpPr>
          <p:cNvPr id="3" name="Content Placeholder 2"/>
          <p:cNvSpPr>
            <a:spLocks noGrp="1"/>
          </p:cNvSpPr>
          <p:nvPr>
            <p:ph idx="1"/>
          </p:nvPr>
        </p:nvSpPr>
        <p:spPr/>
        <p:txBody>
          <a:bodyPr/>
          <a:lstStyle/>
          <a:p>
            <a:endParaRPr lang="en-US" sz="2400" dirty="0" smtClean="0"/>
          </a:p>
          <a:p>
            <a:endParaRPr lang="en-US" sz="2400" dirty="0" smtClean="0"/>
          </a:p>
          <a:p>
            <a:r>
              <a:rPr lang="en-US" sz="2400" dirty="0" smtClean="0"/>
              <a:t>9.6.J.1. A Chapter shall be required to maintain a membership of not fewer than ten (10 members of Graduate Student Member, Member, Senior Member, or Fellow grade) and to hold not less than two (2) technical meetings per year, or to maintain a level of activity acceptable to the Region Director and the Society President(s).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Meetings for $75</a:t>
            </a:r>
            <a:br>
              <a:rPr lang="en-US" dirty="0" smtClean="0"/>
            </a:br>
            <a:r>
              <a:rPr lang="en-US" dirty="0" smtClean="0"/>
              <a:t>Bonus</a:t>
            </a:r>
            <a:endParaRPr lang="en-US" dirty="0"/>
          </a:p>
        </p:txBody>
      </p:sp>
      <p:sp>
        <p:nvSpPr>
          <p:cNvPr id="3" name="Content Placeholder 2"/>
          <p:cNvSpPr>
            <a:spLocks noGrp="1"/>
          </p:cNvSpPr>
          <p:nvPr>
            <p:ph idx="1"/>
          </p:nvPr>
        </p:nvSpPr>
        <p:spPr>
          <a:xfrm>
            <a:off x="776288" y="2333625"/>
            <a:ext cx="7772400" cy="4114800"/>
          </a:xfrm>
        </p:spPr>
        <p:txBody>
          <a:bodyPr/>
          <a:lstStyle/>
          <a:p>
            <a:r>
              <a:rPr lang="en-US" dirty="0" smtClean="0"/>
              <a:t>9.6.J.1.d. All chapters or affinity groups reporting six or more meetings shall receive an additional US$75; in the case of a chapter, at least six of the reported meetings shall be in the technical category.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and Comments</a:t>
            </a:r>
            <a:endParaRPr lang="en-US" dirty="0"/>
          </a:p>
        </p:txBody>
      </p:sp>
      <p:sp>
        <p:nvSpPr>
          <p:cNvPr id="3" name="Content Placeholder 2"/>
          <p:cNvSpPr>
            <a:spLocks noGrp="1"/>
          </p:cNvSpPr>
          <p:nvPr>
            <p:ph idx="1"/>
          </p:nvPr>
        </p:nvSpPr>
        <p:spPr>
          <a:xfrm>
            <a:off x="344557" y="1676400"/>
            <a:ext cx="8587408" cy="4114800"/>
          </a:xfrm>
        </p:spPr>
        <p:txBody>
          <a:bodyPr/>
          <a:lstStyle/>
          <a:p>
            <a:r>
              <a:rPr lang="en-US" dirty="0" smtClean="0"/>
              <a:t>Under reporting—not just delays</a:t>
            </a:r>
          </a:p>
          <a:p>
            <a:r>
              <a:rPr lang="en-US" dirty="0" smtClean="0"/>
              <a:t>What is a reportable meeting? </a:t>
            </a:r>
          </a:p>
          <a:p>
            <a:pPr lvl="1"/>
            <a:r>
              <a:rPr lang="en-US" dirty="0" smtClean="0"/>
              <a:t>Wherever two or more members discuss IEEE business.</a:t>
            </a:r>
          </a:p>
          <a:p>
            <a:pPr lvl="1"/>
            <a:r>
              <a:rPr lang="en-US" dirty="0" smtClean="0"/>
              <a:t>If you submit an expense report.</a:t>
            </a:r>
          </a:p>
          <a:p>
            <a:r>
              <a:rPr lang="en-US" dirty="0" smtClean="0"/>
              <a:t>Joint meetings count (but not for bonus??)</a:t>
            </a:r>
          </a:p>
          <a:p>
            <a:r>
              <a:rPr lang="en-US" dirty="0" smtClean="0"/>
              <a:t>Common announcement, different report. </a:t>
            </a:r>
          </a:p>
          <a:p>
            <a:pPr marL="342900" lvl="1" indent="-342900"/>
            <a:r>
              <a:rPr lang="en-US" altLang="zh-CN" sz="2800" dirty="0" smtClean="0"/>
              <a:t>PACE funded meetings are coded professional.</a:t>
            </a:r>
          </a:p>
          <a:p>
            <a:pPr marL="342900" lvl="1" indent="-342900"/>
            <a:r>
              <a:rPr lang="en-US" altLang="zh-CN" sz="2800" dirty="0" smtClean="0"/>
              <a:t>Meetings category guide—Standardizes for CTS.</a:t>
            </a:r>
            <a:endParaRPr lang="en-US" sz="2800" dirty="0" smtClean="0"/>
          </a:p>
          <a:p>
            <a:endParaRPr lang="en-US" dirty="0" smtClean="0"/>
          </a:p>
          <a:p>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Suggested for </a:t>
            </a:r>
            <a:r>
              <a:rPr lang="en-US" altLang="zh-CN" dirty="0" err="1" smtClean="0"/>
              <a:t>Vtools</a:t>
            </a:r>
            <a:r>
              <a:rPr lang="en-US" altLang="zh-CN" dirty="0" smtClean="0"/>
              <a:t> Meetings</a:t>
            </a:r>
            <a:endParaRPr lang="en-US" dirty="0"/>
          </a:p>
        </p:txBody>
      </p:sp>
      <p:sp>
        <p:nvSpPr>
          <p:cNvPr id="3" name="Content Placeholder 2"/>
          <p:cNvSpPr>
            <a:spLocks noGrp="1"/>
          </p:cNvSpPr>
          <p:nvPr>
            <p:ph idx="1"/>
          </p:nvPr>
        </p:nvSpPr>
        <p:spPr>
          <a:xfrm>
            <a:off x="762000" y="1676400"/>
            <a:ext cx="7772400" cy="4207565"/>
          </a:xfrm>
        </p:spPr>
        <p:txBody>
          <a:bodyPr/>
          <a:lstStyle/>
          <a:p>
            <a:r>
              <a:rPr lang="en-US" altLang="zh-CN" dirty="0" smtClean="0"/>
              <a:t>Before using </a:t>
            </a:r>
            <a:r>
              <a:rPr lang="en-US" altLang="zh-CN" dirty="0" err="1" smtClean="0"/>
              <a:t>vtools</a:t>
            </a:r>
            <a:r>
              <a:rPr lang="en-US" altLang="zh-CN" dirty="0" smtClean="0"/>
              <a:t> meetings, schedule your meeting, workshops, or other event and draft related MOU, Plan, and/or Website.</a:t>
            </a:r>
          </a:p>
          <a:p>
            <a:r>
              <a:rPr lang="en-US" altLang="zh-CN" dirty="0" smtClean="0"/>
              <a:t>Using </a:t>
            </a:r>
            <a:r>
              <a:rPr lang="en-US" altLang="zh-CN" dirty="0" err="1" smtClean="0"/>
              <a:t>vtools</a:t>
            </a:r>
            <a:r>
              <a:rPr lang="en-US" altLang="zh-CN" dirty="0" smtClean="0"/>
              <a:t> draft the announcement but do not publish it. Compare it with other planning documents and revise all drafts to agree. </a:t>
            </a:r>
          </a:p>
          <a:p>
            <a:r>
              <a:rPr lang="en-US" altLang="zh-CN" dirty="0" smtClean="0"/>
              <a:t>When all drafts agree, publish the </a:t>
            </a:r>
            <a:r>
              <a:rPr lang="en-US" altLang="zh-CN" dirty="0" err="1" smtClean="0"/>
              <a:t>vtools</a:t>
            </a:r>
            <a:r>
              <a:rPr lang="en-US" altLang="zh-CN" dirty="0" smtClean="0"/>
              <a:t> announcement. Use </a:t>
            </a:r>
            <a:r>
              <a:rPr lang="en-US" altLang="zh-CN" dirty="0" err="1" smtClean="0"/>
              <a:t>vtools</a:t>
            </a:r>
            <a:r>
              <a:rPr lang="en-US" altLang="zh-CN" dirty="0" smtClean="0"/>
              <a:t> for fee collection, sign-in sheets, and L31 reporting.</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Reporting Requirements</a:t>
            </a:r>
            <a:endParaRPr lang="en-US" dirty="0"/>
          </a:p>
        </p:txBody>
      </p:sp>
      <p:sp>
        <p:nvSpPr>
          <p:cNvPr id="3" name="Content Placeholder 2"/>
          <p:cNvSpPr>
            <a:spLocks noGrp="1"/>
          </p:cNvSpPr>
          <p:nvPr>
            <p:ph idx="1"/>
          </p:nvPr>
        </p:nvSpPr>
        <p:spPr>
          <a:xfrm>
            <a:off x="604836" y="1614488"/>
            <a:ext cx="7772400" cy="4500562"/>
          </a:xfrm>
        </p:spPr>
        <p:txBody>
          <a:bodyPr/>
          <a:lstStyle/>
          <a:p>
            <a:r>
              <a:rPr lang="en-US" dirty="0" smtClean="0"/>
              <a:t>9.6.J.2.c. A Chapter shall submit annually a report on the meetings held within the past year and any changes to its roster of officers in a timely manner using electronic reporting tools provided by MGA.</a:t>
            </a:r>
          </a:p>
          <a:p>
            <a:r>
              <a:rPr lang="en-US" dirty="0" smtClean="0"/>
              <a:t>The current tool for reporting officers is the Officer Reporting option under </a:t>
            </a:r>
            <a:r>
              <a:rPr lang="en-US" dirty="0" err="1" smtClean="0"/>
              <a:t>vtools</a:t>
            </a:r>
            <a:r>
              <a:rPr lang="en-US" dirty="0" smtClean="0"/>
              <a:t>.</a:t>
            </a:r>
          </a:p>
          <a:p>
            <a:r>
              <a:rPr lang="en-US" dirty="0" smtClean="0"/>
              <a:t>Input due via v-tools 20 days after election/ appointment and also due by third Friday in February.</a:t>
            </a:r>
            <a:endParaRPr lang="en-US" dirty="0"/>
          </a:p>
        </p:txBody>
      </p:sp>
    </p:spTree>
  </p:cSld>
  <p:clrMapOvr>
    <a:masterClrMapping/>
  </p:clrMapOvr>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13991</TotalTime>
  <Words>558</Words>
  <Application>Microsoft Office PowerPoint</Application>
  <PresentationFormat>On-screen Show (4:3)</PresentationFormat>
  <Paragraphs>66</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宋体</vt:lpstr>
      <vt:lpstr>宋体</vt:lpstr>
      <vt:lpstr>Arial</vt:lpstr>
      <vt:lpstr>Monotype Sorts</vt:lpstr>
      <vt:lpstr>Times New Roman</vt:lpstr>
      <vt:lpstr>CTS June 14th Meeting1</vt:lpstr>
      <vt:lpstr>CTS Secretary Report Don Drumtra   IEEE Central Texas Section  Spring ExCom Meeting 21January 2017 San Marcos, TX</vt:lpstr>
      <vt:lpstr>Chapter L31 Reporting</vt:lpstr>
      <vt:lpstr>Chapters with the Most Reports</vt:lpstr>
      <vt:lpstr>Chapters with No Reports</vt:lpstr>
      <vt:lpstr>Minimum Meetings for $200 Rebate</vt:lpstr>
      <vt:lpstr>Minimum Meetings for $75 Bonus</vt:lpstr>
      <vt:lpstr>Observations and Comments</vt:lpstr>
      <vt:lpstr>Suggested for Vtools Meetings</vt:lpstr>
      <vt:lpstr>More Reporting Requirements</vt:lpstr>
      <vt:lpstr>Officer Reporting Status</vt:lpstr>
      <vt:lpstr>How do We Fix the Problem?</vt:lpstr>
      <vt:lpstr>QUESTIONS???  Thanks</vt:lpstr>
    </vt:vector>
  </TitlesOfParts>
  <Company>Southwest Research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JRedfield</cp:lastModifiedBy>
  <cp:revision>584</cp:revision>
  <cp:lastPrinted>2013-09-07T10:47:44Z</cp:lastPrinted>
  <dcterms:created xsi:type="dcterms:W3CDTF">2013-02-25T00:49:26Z</dcterms:created>
  <dcterms:modified xsi:type="dcterms:W3CDTF">2017-01-23T03:21:35Z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